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385" r:id="rId7"/>
    <p:sldId id="365" r:id="rId8"/>
    <p:sldId id="382" r:id="rId9"/>
    <p:sldId id="383" r:id="rId10"/>
    <p:sldId id="384" r:id="rId11"/>
    <p:sldId id="291" r:id="rId12"/>
    <p:sldId id="363" r:id="rId13"/>
    <p:sldId id="399" r:id="rId14"/>
    <p:sldId id="364" r:id="rId15"/>
    <p:sldId id="366" r:id="rId16"/>
    <p:sldId id="380" r:id="rId17"/>
    <p:sldId id="368" r:id="rId18"/>
    <p:sldId id="381" r:id="rId19"/>
    <p:sldId id="401" r:id="rId20"/>
    <p:sldId id="400" r:id="rId21"/>
    <p:sldId id="402" r:id="rId22"/>
    <p:sldId id="403" r:id="rId23"/>
    <p:sldId id="407" r:id="rId24"/>
    <p:sldId id="404" r:id="rId25"/>
    <p:sldId id="406" r:id="rId26"/>
    <p:sldId id="405" r:id="rId27"/>
    <p:sldId id="280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6E1E"/>
    <a:srgbClr val="5F9909"/>
    <a:srgbClr val="C8DC6D"/>
    <a:srgbClr val="A4D227"/>
    <a:srgbClr val="648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-558" y="-96"/>
      </p:cViewPr>
      <p:guideLst>
        <p:guide orient="horz" pos="210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en-US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亮亮图文旗舰店https://liangliangtuwen.tmall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0C160-6105-4594-B9A7-D32201722D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B5D86-C3E6-426B-A68F-6513478A0EB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8D015-D17E-4C82-8533-7F2A9C2BBE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6D9A2-10AE-4CFF-A9B3-36B74E09B17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 r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048732" y="3952004"/>
            <a:ext cx="6094433" cy="586740"/>
            <a:chOff x="3427940" y="3540439"/>
            <a:chExt cx="4858667" cy="441135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3524206" y="3540439"/>
              <a:ext cx="4762401" cy="0"/>
            </a:xfrm>
            <a:prstGeom prst="line">
              <a:avLst/>
            </a:prstGeom>
            <a:ln w="3175">
              <a:solidFill>
                <a:srgbClr val="6486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3427940" y="3589136"/>
              <a:ext cx="2304410" cy="392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rgbClr val="486E1E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+mn-ea"/>
                </a:rPr>
                <a:t>负责人：包静</a:t>
              </a:r>
              <a:endParaRPr lang="zh-CN" altLang="en-US" sz="28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2938145" y="2434590"/>
            <a:ext cx="8301355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5600" b="1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开源软件杯</a:t>
            </a:r>
            <a:r>
              <a:rPr lang="zh-CN" altLang="en-US" sz="5600" b="1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</a:t>
            </a:r>
            <a:endParaRPr lang="zh-CN" altLang="en-US" sz="5600" b="1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096885" y="5631180"/>
            <a:ext cx="37293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>
              <a:buClrTx/>
              <a:buSzTx/>
              <a:buFontTx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答辩时间：2020年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7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月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2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日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48732" y="4826399"/>
            <a:ext cx="67989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28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小组成员</a:t>
            </a:r>
            <a:r>
              <a:rPr lang="zh-CN" altLang="en-US" sz="28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：包静、叶媛、肖春玲、张积雨</a:t>
            </a:r>
            <a:endParaRPr lang="zh-CN" altLang="en-US" sz="28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完成内容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009015" y="928370"/>
            <a:ext cx="10225405" cy="5259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非遗网民通过公告模块、动态模块、政策模块可以查看本网站的公告、非物质文化遗产的动态以及相关政策；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通过商品、旅游模块可浏览商品、旅游景点简介，非遗网民注册登录后，可购买商品，并具有加入购物车和收藏的功能；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非遗网民登录后，可在网站页面显示登录信息，且随时可以退出登录；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可在本网站搜索感兴趣的名录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非遗网民可以通过留言模块进行留言，通过区县名录模块查看区县名录。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后台管理员需登录后方可对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公告模块、动态模块、政策模块、商品模块、用户信息进行管理。增加、删除、修改、查看、搜索等。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实现了对前台数据的管理。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182532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2143443" y="2875915"/>
            <a:ext cx="7069455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0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项目技术难点的解决</a:t>
            </a:r>
            <a:endParaRPr lang="zh-CN" altLang="en-US" sz="60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910209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难点突破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34440" y="906145"/>
            <a:ext cx="9262745" cy="31921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页面的布局、浏览器的兼容性以及页面的样式效果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查看了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其他省市非遗平台界面布局。前台采用了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html5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、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css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、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Javascript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、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Jquery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、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bootstrap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布局。各个模块工作量大，且布局也有些不同。后台采用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bootstrap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布局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，能适应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chrome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、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Firefox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等主流浏览器。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90320" y="4214495"/>
            <a:ext cx="9262745" cy="21583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数据的存储安全性问题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对于用户输入的密码采用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md5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加密传输和验证。对于用户的信息采集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和网站资源信息采用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MYSQL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数据库存储。用户登录本网站需输入验证码验证，验证码采用了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thinkphp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内置的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verify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验证方法。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难点突破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文本框 1"/>
          <p:cNvSpPr txBox="1"/>
          <p:nvPr/>
        </p:nvSpPr>
        <p:spPr>
          <a:xfrm>
            <a:off x="1104900" y="1056005"/>
            <a:ext cx="9717405" cy="26752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公共控制器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commoncontrolller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方法的封装设计：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为每张表建立相应的模型，包含添加字段，修改字段，以及验证规则。对数据通过表名+操作方法，通过验证规则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加相应查询条件，对数据库表进行相应的添加，修改操作，实现代码的可重用性。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04900" y="3438525"/>
            <a:ext cx="9918065" cy="3709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标志位设置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对于非遗商品，如果该商品暂时缺货。在查询中就不显示该商品的相关信息。若商品补充后，则显示该商品。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解决办法：设置一个标志位，默认为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，将暂时缺货的商品标志位设置为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0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，若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商品补充后，将该标志位设置为</a:t>
            </a:r>
            <a:r>
              <a:rPr lang="en-US" altLang="zh-CN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1.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非遗网民则可查看购买相关商品。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难点突破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文本框 1"/>
          <p:cNvSpPr txBox="1"/>
          <p:nvPr/>
        </p:nvSpPr>
        <p:spPr>
          <a:xfrm>
            <a:off x="1104900" y="972820"/>
            <a:ext cx="9262745" cy="31921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性能优化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页面载入时，最开始有很多动画效果和一些高质量的图片，会浪费非遗网民花费很多时间加载网页，而大部分加载的都是非遗网民不需要的东西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所以使用上传缩略图，给图片合适的清晰度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，减少一些前端动画效果，提高网页响应速度。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难点突破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90320" y="1223010"/>
            <a:ext cx="9262745" cy="16414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购物车逻辑实现：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需检测用户是否登录，购物车需与数据库绑定，同时与商品表、用户表联系，利用二维数组遍历输出购物列表。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04900" y="3473450"/>
            <a:ext cx="9262745" cy="16414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eaLnBrk="1" hangingPunct="1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购物车界面的数据总价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计算：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可以根据用户选择的商品数量对商品总价进行计算，保持动态变化。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390558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4530408" y="2875915"/>
            <a:ext cx="397764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UML</a:t>
            </a:r>
            <a:r>
              <a:rPr lang="zh-CN" altLang="en-US" sz="66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图展示</a:t>
            </a:r>
            <a:endParaRPr lang="zh-CN" altLang="en-US" sz="66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8475345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7793990" y="568325"/>
            <a:ext cx="3682365" cy="3709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后台管理员用例图：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商品管理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留言管理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非遗网民管理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信息管理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旅游管理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留言管理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  <p:pic>
        <p:nvPicPr>
          <p:cNvPr id="-2147482623" name="图片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774700"/>
            <a:ext cx="7020560" cy="57162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6950710" y="760095"/>
            <a:ext cx="3682365" cy="31921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非遗网民用例图包括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留言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查看政策、非遗信息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登录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注册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购买商品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966470"/>
            <a:ext cx="5177790" cy="45580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类图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-2147482560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845" y="166370"/>
            <a:ext cx="6095365" cy="62699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021715" y="1040765"/>
            <a:ext cx="3682365" cy="42259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总的类图：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信息类：网站所有信息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商品类：网站非遗商品信息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留言类：非遗网民的留言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管理员：对信息、商品、留言、非遗用户的管理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390558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4530408" y="2875915"/>
            <a:ext cx="355092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6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项目介绍</a:t>
            </a:r>
            <a:endParaRPr lang="zh-CN" altLang="en-US" sz="66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816864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类图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pic>
        <p:nvPicPr>
          <p:cNvPr id="2" name="图片 -214748256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0" y="760095"/>
            <a:ext cx="5639435" cy="54997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1"/>
          <p:cNvSpPr txBox="1"/>
          <p:nvPr/>
        </p:nvSpPr>
        <p:spPr>
          <a:xfrm>
            <a:off x="528955" y="1041400"/>
            <a:ext cx="3682365" cy="26752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信息管理类图：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管理员管理公告、动态、非遗名录、政策、传承人的信息。可对这些信息进行增删查改。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顺序图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676275" y="1063625"/>
            <a:ext cx="3682365" cy="4742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非遗网民登录本网站顺序图：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输入正确的用户名和密码才能登录本网站，并进行商品的购买。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非遗网民可修改密码。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忘记密码后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可通过手机号或密保口令找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回密码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  <p:pic>
        <p:nvPicPr>
          <p:cNvPr id="-2147482572" name="图片 -214748257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35" y="315595"/>
            <a:ext cx="5798820" cy="63049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顺序图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43510" y="1050290"/>
            <a:ext cx="3682365" cy="3709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非遗网民购买商品顺序图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需检测用户是否登录，选择心仪的商品加入购物车，可查看购物车已有物品，选择继续浏览商品或立即购买。跳转到购买界面，显示购买商品结果。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  <p:pic>
        <p:nvPicPr>
          <p:cNvPr id="-2147482570" name="图片 -21474825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850" y="516890"/>
            <a:ext cx="7037070" cy="59505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活动图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384175" y="1143635"/>
            <a:ext cx="3682365" cy="26752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后台名录信息管理活动</a:t>
            </a: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图：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查看名录详情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修改名录信息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删除名录信息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增加名录信息。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  <p:pic>
        <p:nvPicPr>
          <p:cNvPr id="2" name="图片 -21474825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750" y="137160"/>
            <a:ext cx="6497320" cy="65836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 cstate="print">
            <a:lum/>
          </a:blip>
          <a:srcRect/>
          <a:stretch>
            <a:fillRect r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30596" y="4509533"/>
            <a:ext cx="6094153" cy="463501"/>
            <a:chOff x="3428163" y="3540439"/>
            <a:chExt cx="4858444" cy="348479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3524206" y="3540439"/>
              <a:ext cx="4762401" cy="0"/>
            </a:xfrm>
            <a:prstGeom prst="line">
              <a:avLst/>
            </a:prstGeom>
            <a:ln w="3175">
              <a:solidFill>
                <a:srgbClr val="6486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3428163" y="3589099"/>
              <a:ext cx="4182565" cy="299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rgbClr val="486E1E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小组成员</a:t>
              </a:r>
              <a:r>
                <a:rPr lang="zh-CN" altLang="en-US" sz="2000" dirty="0" smtClean="0">
                  <a:solidFill>
                    <a:srgbClr val="486E1E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：张积雨、肖春玲、包静、叶媛</a:t>
              </a:r>
              <a:endParaRPr lang="zh-CN" altLang="en-US" sz="2000" dirty="0" smtClean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sp>
        <p:nvSpPr>
          <p:cNvPr id="8" name="TextBox 2"/>
          <p:cNvSpPr txBox="1"/>
          <p:nvPr/>
        </p:nvSpPr>
        <p:spPr>
          <a:xfrm>
            <a:off x="3030596" y="1965777"/>
            <a:ext cx="1895388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kern="0" dirty="0" smtClean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</a:t>
            </a:r>
            <a:r>
              <a:rPr lang="en-US" altLang="zh-CN" sz="4800" b="1" kern="0" dirty="0" smtClean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endParaRPr lang="zh-CN" altLang="en-US" sz="6000" dirty="0">
              <a:solidFill>
                <a:srgbClr val="486E1E"/>
              </a:solidFill>
              <a:latin typeface="Britannic Bold" panose="020B0903060703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51111" y="3124307"/>
            <a:ext cx="6074504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sz="4800" b="1" kern="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您的聆听！</a:t>
            </a:r>
            <a:endParaRPr lang="zh-CN" altLang="en-US" sz="4800" b="1" kern="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77225" y="5292090"/>
            <a:ext cx="2697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答辩时间：2020年</a:t>
            </a:r>
            <a:r>
              <a:rPr lang="en-US" altLang="zh-CN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7</a:t>
            </a:r>
            <a:r>
              <a:rPr lang="zh-CN" altLang="en-US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月</a:t>
            </a:r>
            <a:r>
              <a:rPr lang="en-US" altLang="zh-CN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2</a:t>
            </a:r>
            <a:r>
              <a:rPr lang="zh-CN" altLang="en-US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日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90320" y="1223010"/>
            <a:ext cx="9262745" cy="38576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eaLnBrk="1" hangingPunct="1">
              <a:lnSpc>
                <a:spcPct val="170000"/>
              </a:lnSpc>
              <a:buFont typeface="Wingdings" panose="05000000000000000000" charset="0"/>
              <a:buChar char="Ø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 重庆没有一个完整的非遗资源管理平台	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342900" indent="-342900" eaLnBrk="1" hangingPunct="1">
              <a:lnSpc>
                <a:spcPct val="170000"/>
              </a:lnSpc>
              <a:buFont typeface="Wingdings" panose="05000000000000000000" charset="0"/>
              <a:buChar char="Ø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人民群众对非物质文化遗产的认识不足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342900" indent="-342900" eaLnBrk="1" hangingPunct="1">
              <a:lnSpc>
                <a:spcPct val="170000"/>
              </a:lnSpc>
              <a:buFont typeface="Wingdings" panose="05000000000000000000" charset="0"/>
              <a:buChar char="Ø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非物质文化遗产的保护与传承缺少平台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342900" indent="-342900" eaLnBrk="1" hangingPunct="1">
              <a:lnSpc>
                <a:spcPct val="170000"/>
              </a:lnSpc>
              <a:buFont typeface="Wingdings" panose="05000000000000000000" charset="0"/>
              <a:buChar char="Ø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非遗地区旅游业和经济的发展普遍不足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marL="342900" indent="-342900" eaLnBrk="1" hangingPunct="1">
              <a:lnSpc>
                <a:spcPct val="170000"/>
              </a:lnSpc>
              <a:buFont typeface="Wingdings" panose="05000000000000000000" charset="0"/>
              <a:buChar char="Ø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非遗扶贫为脱贫攻坚开辟了新道路，注入了新活力，让非物质文化遗产得到有效保护和传承，成为扶贫“亮点”。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2" name="文本框 11"/>
          <p:cNvSpPr txBox="1"/>
          <p:nvPr/>
        </p:nvSpPr>
        <p:spPr>
          <a:xfrm>
            <a:off x="1290320" y="1223010"/>
            <a:ext cx="9262745" cy="31921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eaLnBrk="1" hangingPunct="1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486E1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该项目是一款集文化传播、电商扶贫于一体的非遗资源管理平台，在文旅融合不断深化的背景下，创新扶贫模式，以传承非物质文化遗产，将传统工艺与现代商务无缝对接，实现贫困户增收的一种扶贫模式。通过电商平台，将非遗元素融入地区旅游、特色产品当中，吸引社会对非遗的关注，带动地区经济、文化协调发展，开辟非遗扶贫的脱贫攻坚新道路。</a:t>
            </a:r>
            <a:endParaRPr lang="zh-CN" altLang="en-US" sz="2400" dirty="0">
              <a:solidFill>
                <a:srgbClr val="486E1E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2121" y="1653816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97188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326188" y="2227263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326188" y="2959100"/>
            <a:ext cx="544512" cy="544513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326188" y="3690938"/>
            <a:ext cx="544512" cy="544512"/>
          </a:xfrm>
          <a:prstGeom prst="ellipse">
            <a:avLst/>
          </a:prstGeom>
          <a:noFill/>
          <a:ln w="19050">
            <a:solidFill>
              <a:srgbClr val="5F9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17" name="文本框 22"/>
          <p:cNvSpPr txBox="1">
            <a:spLocks noChangeArrowheads="1"/>
          </p:cNvSpPr>
          <p:nvPr/>
        </p:nvSpPr>
        <p:spPr bwMode="auto">
          <a:xfrm>
            <a:off x="6365875" y="2268538"/>
            <a:ext cx="466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框 23"/>
          <p:cNvSpPr txBox="1">
            <a:spLocks noChangeArrowheads="1"/>
          </p:cNvSpPr>
          <p:nvPr/>
        </p:nvSpPr>
        <p:spPr bwMode="auto">
          <a:xfrm>
            <a:off x="6365875" y="3000375"/>
            <a:ext cx="503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2400" b="1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框 24"/>
          <p:cNvSpPr txBox="1">
            <a:spLocks noChangeArrowheads="1"/>
          </p:cNvSpPr>
          <p:nvPr/>
        </p:nvSpPr>
        <p:spPr bwMode="auto">
          <a:xfrm>
            <a:off x="6342062" y="3732213"/>
            <a:ext cx="5127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486E1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2400" b="1" dirty="0">
              <a:solidFill>
                <a:srgbClr val="486E1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1596708" y="2875915"/>
            <a:ext cx="355092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6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需求分析</a:t>
            </a:r>
            <a:endParaRPr lang="zh-CN" altLang="en-US" sz="66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523494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115810" y="2259965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需求获取方法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115810" y="3041650"/>
            <a:ext cx="2751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需求获取结果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115810" y="3768725"/>
            <a:ext cx="3902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需求获取的实践调查情况</a:t>
            </a:r>
            <a:endParaRPr lang="zh-CN" altLang="en-US" sz="2400" b="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dist"/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78638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2104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需求获取方法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文本框 1"/>
          <p:cNvSpPr txBox="1"/>
          <p:nvPr/>
        </p:nvSpPr>
        <p:spPr>
          <a:xfrm>
            <a:off x="1943100" y="1127125"/>
            <a:ext cx="8117205" cy="3881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eaLnBrk="1" hangingPunct="1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田野调查 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 indent="-325120" eaLnBrk="1" hangingPunct="1">
              <a:lnSpc>
                <a:spcPct val="140000"/>
              </a:lnSpc>
              <a:buFont typeface="Wingdings" panose="05000000000000000000" charset="0"/>
              <a:buChar char="p"/>
            </a:pPr>
            <a:r>
              <a:rPr lang="zh-CN" altLang="en-US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利用暑期社会实践，前往彭水苗族土家族自治县 </a:t>
            </a:r>
            <a:endParaRPr lang="zh-CN" altLang="en-US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1" indent="-325120" eaLnBrk="1" hangingPunct="1">
              <a:lnSpc>
                <a:spcPct val="140000"/>
              </a:lnSpc>
            </a:pP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eaLnBrk="1" hangingPunct="1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问卷调查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32180" lvl="2" indent="-342900" eaLnBrk="1" hangingPunct="1">
              <a:lnSpc>
                <a:spcPct val="140000"/>
              </a:lnSpc>
              <a:buFont typeface="Wingdings" panose="05000000000000000000" charset="0"/>
              <a:buChar char="p"/>
            </a:pPr>
            <a:r>
              <a:rPr lang="zh-CN" altLang="en-US" sz="18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线下填写（可能涉及文化水平不高的群体）</a:t>
            </a:r>
            <a:endParaRPr lang="zh-CN" altLang="en-US" sz="18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32080" lvl="1" indent="0" eaLnBrk="1" hangingPunct="1">
              <a:lnSpc>
                <a:spcPct val="140000"/>
              </a:lnSpc>
              <a:buFont typeface="Wingdings" panose="05000000000000000000" charset="0"/>
              <a:buNone/>
            </a:pP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eaLnBrk="1" hangingPunct="1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面谈法 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32180" lvl="2" indent="-342900" eaLnBrk="1" hangingPunct="1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zh-CN" altLang="en-US" sz="18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彭水县文化馆青少年活动中心主任曾险峰、彭水县文化馆非遗保护办公室负责人刘淇境、群文辅导干部廖军华进行了座谈</a:t>
            </a:r>
            <a:endParaRPr lang="zh-CN" altLang="en-US" sz="18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78638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22104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需求获取结果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文本框 1"/>
          <p:cNvSpPr txBox="1"/>
          <p:nvPr/>
        </p:nvSpPr>
        <p:spPr>
          <a:xfrm>
            <a:off x="1875790" y="953135"/>
            <a:ext cx="8117205" cy="47732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589280" lvl="1" indent="-457200" eaLnBrk="1" hangingPunct="1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问卷调查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32180" lvl="2" indent="-342900" eaLnBrk="1" hangingPunct="1">
              <a:lnSpc>
                <a:spcPct val="140000"/>
              </a:lnSpc>
              <a:buFont typeface="Wingdings" panose="05000000000000000000" charset="0"/>
              <a:buChar char="p"/>
            </a:pPr>
            <a:r>
              <a:rPr lang="zh-CN" altLang="en-US" sz="18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对象：各年龄层、各行业</a:t>
            </a:r>
            <a:endParaRPr lang="zh-CN" altLang="en-US" sz="18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2" indent="-32512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charset="0"/>
              <a:buChar char="p"/>
            </a:pPr>
            <a:r>
              <a:rPr lang="zh-CN" altLang="en-US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结果</a:t>
            </a:r>
            <a:endParaRPr lang="zh-CN" altLang="en-US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127125" lvl="2" indent="-325120" eaLnBrk="1" hangingPunct="1">
              <a:lnSpc>
                <a:spcPct val="170000"/>
              </a:lnSpc>
              <a:spcBef>
                <a:spcPct val="0"/>
              </a:spcBef>
              <a:buFont typeface="Wingdings" panose="05000000000000000000" charset="0"/>
              <a:buChar char="q"/>
            </a:pPr>
            <a:r>
              <a:rPr lang="zh-CN" altLang="en-US" dirty="0">
                <a:sym typeface="+mn-ea"/>
              </a:rPr>
              <a:t>对非物质文化遗产的认知度普遍不高</a:t>
            </a:r>
            <a:endParaRPr lang="zh-CN" altLang="en-US" dirty="0"/>
          </a:p>
          <a:p>
            <a:pPr marL="1127125" lvl="2" indent="-325120" eaLnBrk="1" hangingPunct="1">
              <a:lnSpc>
                <a:spcPct val="170000"/>
              </a:lnSpc>
              <a:spcBef>
                <a:spcPct val="0"/>
              </a:spcBef>
              <a:buFont typeface="Wingdings" panose="05000000000000000000" charset="0"/>
              <a:buChar char="q"/>
            </a:pPr>
            <a:r>
              <a:rPr lang="zh-CN" altLang="en-US" dirty="0">
                <a:sym typeface="+mn-ea"/>
              </a:rPr>
              <a:t>表示愿意去学习、了解有关非遗的知识</a:t>
            </a:r>
            <a:endParaRPr lang="zh-CN" altLang="en-US" dirty="0">
              <a:solidFill>
                <a:schemeClr val="tx1"/>
              </a:solidFill>
            </a:endParaRPr>
          </a:p>
          <a:p>
            <a:pPr marL="1127125" lvl="2" indent="-325120" eaLnBrk="1" hangingPunct="1">
              <a:lnSpc>
                <a:spcPct val="170000"/>
              </a:lnSpc>
              <a:spcBef>
                <a:spcPct val="0"/>
              </a:spcBef>
              <a:buFont typeface="Wingdings" panose="05000000000000000000" charset="0"/>
              <a:buChar char="q"/>
            </a:pPr>
            <a:r>
              <a:rPr lang="zh-CN" altLang="en-US" dirty="0">
                <a:sym typeface="+mn-ea"/>
              </a:rPr>
              <a:t>对有关国家出台的非遗的政策不了解</a:t>
            </a:r>
            <a:endParaRPr lang="zh-CN" altLang="en-US" dirty="0">
              <a:sym typeface="+mn-ea"/>
            </a:endParaRPr>
          </a:p>
          <a:p>
            <a:pPr marL="589280" lvl="1" indent="-457200" algn="l" eaLnBrk="1" hangingPunct="1">
              <a:lnSpc>
                <a:spcPct val="14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sz="20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面谈法 </a:t>
            </a:r>
            <a:endParaRPr lang="zh-CN" altLang="en-US" sz="20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32180" lvl="2" indent="-342900" eaLnBrk="1" hangingPunct="1">
              <a:lnSpc>
                <a:spcPct val="140000"/>
              </a:lnSpc>
              <a:buFont typeface="Wingdings" panose="05000000000000000000" charset="0"/>
              <a:buChar char="p"/>
            </a:pPr>
            <a:r>
              <a:rPr lang="zh-CN" altLang="en-US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对象：彭水县文化馆非遗保护办公室负责人刘汽境及其他工作人员</a:t>
            </a:r>
            <a:endParaRPr lang="zh-CN" altLang="en-US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32180" lvl="2" indent="-342900" eaLnBrk="1" hangingPunct="1">
              <a:lnSpc>
                <a:spcPct val="140000"/>
              </a:lnSpc>
              <a:buFont typeface="Wingdings" panose="05000000000000000000" charset="0"/>
              <a:buChar char="p"/>
            </a:pPr>
            <a:r>
              <a:rPr lang="zh-CN" altLang="en-US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结果</a:t>
            </a:r>
            <a:endParaRPr lang="zh-CN" altLang="en-US" dirty="0">
              <a:sym typeface="+mn-ea"/>
            </a:endParaRPr>
          </a:p>
          <a:p>
            <a:pPr marL="1127125" lvl="2" indent="-32512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charset="0"/>
              <a:buChar char="q"/>
            </a:pPr>
            <a:r>
              <a:rPr lang="zh-CN" altLang="en-US" dirty="0">
                <a:sym typeface="+mn-ea"/>
              </a:rPr>
              <a:t>非遗面临着失传的危险</a:t>
            </a:r>
            <a:endParaRPr lang="zh-CN" altLang="en-US" dirty="0"/>
          </a:p>
          <a:p>
            <a:pPr marL="1127125" lvl="2" indent="-32512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charset="0"/>
              <a:buChar char="q"/>
            </a:pPr>
            <a:r>
              <a:rPr lang="zh-CN" altLang="en-US" dirty="0">
                <a:cs typeface="+mn-ea"/>
                <a:sym typeface="+mn-ea"/>
              </a:rPr>
              <a:t>借助高校力量，宣传、保护非遗，同时利用网络带动地方经济发展</a:t>
            </a:r>
            <a:endParaRPr lang="zh-CN" altLang="en-US" sz="18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0"/>
          <a:stretch>
            <a:fillRect/>
          </a:stretch>
        </p:blipFill>
        <p:spPr>
          <a:xfrm>
            <a:off x="10404289" y="-1557881"/>
            <a:ext cx="2535304" cy="537668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88" r="52386"/>
          <a:stretch>
            <a:fillRect/>
          </a:stretch>
        </p:blipFill>
        <p:spPr>
          <a:xfrm>
            <a:off x="-568595" y="5115208"/>
            <a:ext cx="3311795" cy="226961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8955" y="284480"/>
            <a:ext cx="2491740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04900" y="299720"/>
            <a:ext cx="1759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项目分工</a:t>
            </a:r>
            <a:endParaRPr lang="zh-CN" altLang="en-US" sz="2400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Shape 2721"/>
          <p:cNvSpPr/>
          <p:nvPr/>
        </p:nvSpPr>
        <p:spPr>
          <a:xfrm>
            <a:off x="676096" y="315599"/>
            <a:ext cx="428614" cy="4294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F9909"/>
          </a:solidFill>
          <a:ln w="12700">
            <a:noFill/>
            <a:miter lim="400000"/>
          </a:ln>
        </p:spPr>
        <p:txBody>
          <a:bodyPr lIns="19050" tIns="19050" rIns="19050" bIns="19050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2000885" y="1016000"/>
          <a:ext cx="9466580" cy="5433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5045"/>
                <a:gridCol w="2265680"/>
                <a:gridCol w="4935855"/>
              </a:tblGrid>
              <a:tr h="3708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划分</a:t>
                      </a:r>
                      <a:endParaRPr lang="zh-CN" altLang="en-US" sz="16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团队成员</a:t>
                      </a:r>
                      <a:endParaRPr lang="zh-CN" altLang="en-US" sz="16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负责板块</a:t>
                      </a:r>
                      <a:endParaRPr lang="zh-CN" altLang="en-US" sz="16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71475">
                <a:tc rowSpan="8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前台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 rowSpan="4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肖春玲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政策模块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t"/>
                </a:tc>
              </a:tr>
              <a:tr h="370840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公告模块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ctr" anchorCtr="0"/>
                </a:tc>
              </a:tr>
              <a:tr h="370840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留言模块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ctr" anchorCtr="0"/>
                </a:tc>
              </a:tr>
              <a:tr h="371475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商品模块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ctr" anchorCtr="0"/>
                </a:tc>
              </a:tr>
              <a:tr h="335280">
                <a:tc vMerge="1">
                  <a:tcPr anchor="ctr" anchorCtr="0"/>
                </a:tc>
                <a:tc rowSpan="4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张积雨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前台登录、注册模块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335280">
                <a:tc vMerge="1">
                  <a:tcPr anchor="ctr" anchorCtr="0"/>
                </a:tc>
                <a:tc vMerge="1"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区县名录模块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</a:tr>
              <a:tr h="335280">
                <a:tc vMerge="1">
                  <a:tcPr anchor="ctr" anchorCtr="0"/>
                </a:tc>
                <a:tc vMerge="1"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动态模块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anchor="ctr" anchorCtr="0"/>
                </a:tc>
              </a:tr>
              <a:tr h="335280">
                <a:tc vMerge="1">
                  <a:tcPr anchor="ctr" anchorCtr="0"/>
                </a:tc>
                <a:tc vMerge="1"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旅游模块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anchor="ctr" anchorCtr="0"/>
                </a:tc>
              </a:tr>
              <a:tr h="358140">
                <a:tc rowSpan="6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后台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 rowSpan="3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包静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后台首页、布局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t"/>
                </a:tc>
              </a:tr>
              <a:tr h="370840">
                <a:tc vMerge="1">
                  <a:tcPr anchor="ctr" anchorCtr="0"/>
                </a:tc>
                <a:tc vMerge="1"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商品管理、旅游管理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t"/>
                </a:tc>
              </a:tr>
              <a:tr h="394335">
                <a:tc vMerge="1">
                  <a:tcPr anchor="ctr" anchorCtr="0"/>
                </a:tc>
                <a:tc vMerge="1"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传承人管理、政策管理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t"/>
                </a:tc>
              </a:tr>
              <a:tr h="370840">
                <a:tc vMerge="1">
                  <a:tcPr anchor="ctr" anchorCtr="0"/>
                </a:tc>
                <a:tc rowSpan="3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叶媛</a:t>
                      </a:r>
                      <a:endParaRPr lang="zh-CN" altLang="en-US" sz="160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后台登录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t"/>
                </a:tc>
              </a:tr>
              <a:tr h="371475">
                <a:tc vMerge="1">
                  <a:tcPr anchor="ctr" anchorCtr="0"/>
                </a:tc>
                <a:tc vMerge="1"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顾客管理、动态管理、公告</a:t>
                      </a: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管理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t"/>
                </a:tc>
              </a:tr>
              <a:tr h="370840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 b="0" dirty="0">
                          <a:solidFill>
                            <a:srgbClr val="486E1E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名录管理、留言管理</a:t>
                      </a:r>
                      <a:endParaRPr lang="zh-CN" altLang="en-US" sz="1600" b="0" dirty="0">
                        <a:solidFill>
                          <a:srgbClr val="486E1E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vert="horz" anchor="t"/>
                </a:tc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3204210" y="315595"/>
            <a:ext cx="8627745" cy="700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zh-CN" altLang="en-US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团队成员共四人，</a:t>
            </a:r>
            <a:r>
              <a:rPr lang="zh-CN" altLang="en-US" dirty="0">
                <a:solidFill>
                  <a:srgbClr val="486E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为使团队工作效率更高，对小组成员进行了明确的分工，小组成员各司其职，具体分工如下表：</a:t>
            </a:r>
            <a:endParaRPr lang="zh-CN" altLang="en-US" dirty="0">
              <a:solidFill>
                <a:srgbClr val="486E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8631" y="1653181"/>
            <a:ext cx="4368883" cy="294521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>
            <a:off x="2598754" y="3125788"/>
            <a:ext cx="496801" cy="642703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sp>
        <p:nvSpPr>
          <p:cNvPr id="21" name="文本框 28"/>
          <p:cNvSpPr txBox="1">
            <a:spLocks noChangeArrowheads="1"/>
          </p:cNvSpPr>
          <p:nvPr/>
        </p:nvSpPr>
        <p:spPr bwMode="auto">
          <a:xfrm>
            <a:off x="3010218" y="2875915"/>
            <a:ext cx="523494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6600" b="1">
                <a:solidFill>
                  <a:srgbClr val="486E1E"/>
                </a:solidFill>
                <a:latin typeface="方正启体简体" panose="03000509000000000000" pitchFamily="65" charset="-122"/>
                <a:ea typeface="方正启体简体" panose="03000509000000000000" pitchFamily="65" charset="-122"/>
                <a:sym typeface="Arial" panose="020B0604020202020204" pitchFamily="34" charset="0"/>
              </a:rPr>
              <a:t>项目完成状态</a:t>
            </a:r>
            <a:endParaRPr lang="zh-CN" altLang="en-US" sz="6600" b="1">
              <a:solidFill>
                <a:srgbClr val="486E1E"/>
              </a:solidFill>
              <a:latin typeface="方正启体简体" panose="03000509000000000000" pitchFamily="65" charset="-122"/>
              <a:ea typeface="方正启体简体" panose="03000509000000000000" pitchFamily="65" charset="-122"/>
              <a:sym typeface="Arial" panose="020B0604020202020204" pitchFamily="34" charset="0"/>
            </a:endParaRPr>
          </a:p>
        </p:txBody>
      </p:sp>
      <p:sp>
        <p:nvSpPr>
          <p:cNvPr id="22" name="直角三角形 21"/>
          <p:cNvSpPr/>
          <p:nvPr/>
        </p:nvSpPr>
        <p:spPr>
          <a:xfrm rot="10800000">
            <a:off x="8168640" y="3125788"/>
            <a:ext cx="476250" cy="561975"/>
          </a:xfrm>
          <a:prstGeom prst="rtTriangle">
            <a:avLst/>
          </a:prstGeom>
          <a:solidFill>
            <a:srgbClr val="5F9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486E1E"/>
              </a:solidFill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41" b="60428"/>
          <a:stretch>
            <a:fillRect/>
          </a:stretch>
        </p:blipFill>
        <p:spPr>
          <a:xfrm>
            <a:off x="-823495" y="-746610"/>
            <a:ext cx="3392265" cy="2533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TABLE_BEAUTIFY" val="smartTable{313ae35e-46cb-4f6c-b33b-4076630a667f}"/>
</p:tagLst>
</file>

<file path=ppt/theme/theme1.xml><?xml version="1.0" encoding="utf-8"?>
<a:theme xmlns:a="http://schemas.openxmlformats.org/drawingml/2006/main" name="亮亮图文旗舰店https://liangliangtuwen.tmall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2240</Words>
  <Application>WPS 演示</Application>
  <PresentationFormat>自定义</PresentationFormat>
  <Paragraphs>268</Paragraphs>
  <Slides>24</Slides>
  <Notes>1</Notes>
  <HiddenSlides>2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41" baseType="lpstr">
      <vt:lpstr>Arial</vt:lpstr>
      <vt:lpstr>宋体</vt:lpstr>
      <vt:lpstr>Wingdings</vt:lpstr>
      <vt:lpstr>幼圆</vt:lpstr>
      <vt:lpstr>微软雅黑</vt:lpstr>
      <vt:lpstr>Calibri</vt:lpstr>
      <vt:lpstr>方正启体简体</vt:lpstr>
      <vt:lpstr>Gill Sans</vt:lpstr>
      <vt:lpstr>Wingdings</vt:lpstr>
      <vt:lpstr>Impact</vt:lpstr>
      <vt:lpstr>Britannic Bold</vt:lpstr>
      <vt:lpstr>Yu Gothic UI Semibold</vt:lpstr>
      <vt:lpstr>Arial Unicode MS</vt:lpstr>
      <vt:lpstr>Calibri Light</vt:lpstr>
      <vt:lpstr>Segoe Print</vt:lpstr>
      <vt:lpstr>亮亮图文旗舰店https://liangliangtuwen.tmall.com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知我者谓我心忧</cp:lastModifiedBy>
  <cp:revision>71</cp:revision>
  <dcterms:created xsi:type="dcterms:W3CDTF">2017-05-24T13:30:00Z</dcterms:created>
  <dcterms:modified xsi:type="dcterms:W3CDTF">2020-07-01T16:02:23Z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